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8" r:id="rId4"/>
    <p:sldId id="270" r:id="rId5"/>
    <p:sldId id="272" r:id="rId6"/>
    <p:sldId id="273" r:id="rId7"/>
    <p:sldId id="271" r:id="rId8"/>
    <p:sldId id="274" r:id="rId9"/>
    <p:sldId id="275" r:id="rId10"/>
    <p:sldId id="276" r:id="rId11"/>
    <p:sldId id="277" r:id="rId12"/>
    <p:sldId id="269" r:id="rId13"/>
    <p:sldId id="263" r:id="rId14"/>
    <p:sldId id="259" r:id="rId15"/>
    <p:sldId id="260" r:id="rId16"/>
    <p:sldId id="261" r:id="rId17"/>
    <p:sldId id="262" r:id="rId18"/>
    <p:sldId id="267" r:id="rId19"/>
    <p:sldId id="278" r:id="rId20"/>
    <p:sldId id="266" r:id="rId21"/>
    <p:sldId id="265" r:id="rId22"/>
    <p:sldId id="264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74"/>
  </p:normalViewPr>
  <p:slideViewPr>
    <p:cSldViewPr snapToGrid="0" snapToObjects="1">
      <p:cViewPr varScale="1">
        <p:scale>
          <a:sx n="126" d="100"/>
          <a:sy n="12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F92F5-3184-DF40-9EC3-538D3F815D40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135D9-AD3E-B64A-80DA-D1DC5CC554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185A-7725-D643-A20D-8CEA25CE9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C716B-CB78-1A49-980D-CC6C22B49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81D31-BFA6-D74E-90D7-02BD0B2F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B5553-0852-284E-9C6A-EA5090D3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16D6C-7EFC-784D-BA19-70B5E048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06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B6F2-BAA2-2B42-B796-5ABD0F9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7EB9D-610D-B245-88C8-EDCD968E9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30C1-D918-8A4A-98E5-E44FFB93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7570-C311-5942-AA7A-B103684A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4BA0-EFA6-3F48-8B69-8010FDCC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A6F8A-A911-4347-B78F-298683AFA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AF782-566A-2C4C-92F1-678FEF63E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7CAE2-863B-D244-81E9-A779CC90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B6A7-64BE-B245-A0E6-AC9AB87E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15C7C-41E4-044C-82DD-81194D05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6152-2556-4845-8DFE-B763BE09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146D4-DD79-0A4E-9425-79057EC30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B1DDE-4D44-DD42-AF50-732CB9EE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1DD40-42DD-F640-9B09-30F788E9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037CD-7676-E641-9EAC-3C22D249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4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566A-B9C6-C943-A78A-ED926A39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0EC9-86BE-4549-86E4-9652F0AD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E80FC-6EE3-1447-964F-9BF0206B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21EB4-0716-D54A-B4F0-A4065FAB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A211C-B1D3-124D-8736-9985D18F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3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735A-928E-AE47-BB83-CAA5B0C4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32EF-B8F2-D24D-9D55-4499E4E74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6CA1C-1259-2F49-8414-DBB4F4EE5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96895-5869-BA47-8407-D069CEFC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5ED8-C295-D94A-A02B-2278CC2F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C5210-B70E-3A47-9730-14B645E4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39CB-2306-3D4F-B5F3-4A99440B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D53FE-5DD2-7145-B63C-9C28636FD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B89AF-98E2-134B-9ABF-B3099A0D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B68CD-2D0F-F64E-94D8-D32F8B76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4033B7-0214-D340-ACDC-34278505D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23740-CAD2-CF4C-9769-914E0A81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90C38-3D36-FF45-AC7C-743CCEB4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0FB46-6745-474D-8294-D17F77AD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9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CD35-884D-8D4F-90D4-B272C3F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9D2DC-C21F-0C41-A5C7-2264016F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EA028-90AA-5442-87C5-039AFC86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A567-0EF0-BD43-8431-88AEE297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6CB65-D107-594C-94BC-DD37F107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111B-463A-0842-95AF-79B9EACC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C9B4C-B229-5848-A0F6-5203D917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FBA9-669C-7A4C-93D2-7F618961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5BEF5-1507-B844-AB50-9D4C1B11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F36FE-E43F-E049-A936-435FE0C76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40729-3D15-D146-B18A-7BCE260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CEE35-B67A-A14F-A488-FE74AA0A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CC87F-FC8F-984E-ADF3-EFD7E65E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2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823B-EEC4-584B-8CEC-0A0B7C02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253E8-9D4C-C443-8CCC-7332AB6E8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F37FF-CACE-6D4F-9F4C-FDB4FAE26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7DF4-D6B1-CE44-963B-6AEA4654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3802F-6091-FE41-9EF2-3DAF791B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14BEA-A0B6-9D4D-806B-72A58AFC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7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AB354-7D34-4647-A9E5-8006E923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7CAE-E436-6C4B-864F-3DD1A3286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15360-2A88-F745-A4C4-BF30DEB07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133F0-A15E-2A45-83E4-134ECAC87A52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A30F9-0B2E-A647-97A4-564DAE1BA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9397-7DC5-A64E-A6D6-6E7D04331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4808-156F-2E44-B4B9-E8A7C84CEA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EC3C-028A-DF4B-8646-16DB782C4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Genome-Wide Association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D8D1D-65DF-5440-A9B5-28129FDDD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Zhou</a:t>
            </a:r>
          </a:p>
        </p:txBody>
      </p:sp>
    </p:spTree>
    <p:extLst>
      <p:ext uri="{BB962C8B-B14F-4D97-AF65-F5344CB8AC3E}">
        <p14:creationId xmlns:p14="http://schemas.microsoft.com/office/powerpoint/2010/main" val="70601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relevant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Single nucleotide polymorphism (SNP)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vs. locus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Haplotype</a:t>
            </a:r>
          </a:p>
          <a:p>
            <a:r>
              <a:rPr lang="en-US" dirty="0"/>
              <a:t>Linkage disequilibrium (LD)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92AE9-D233-4441-A786-9A370BCB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07" y="3146321"/>
            <a:ext cx="5133312" cy="26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241C-32C4-5E41-BFB6-66CFEE54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DF46-BB4F-E140-9F37-F1A0A863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Non-random association of alleles at different loci in a population </a:t>
            </a:r>
          </a:p>
          <a:p>
            <a:r>
              <a:rPr lang="en-US" dirty="0"/>
              <a:t>Factors:</a:t>
            </a:r>
          </a:p>
          <a:p>
            <a:pPr lvl="1"/>
            <a:r>
              <a:rPr lang="en-US" dirty="0"/>
              <a:t>Natural selection</a:t>
            </a:r>
          </a:p>
          <a:p>
            <a:pPr lvl="1"/>
            <a:r>
              <a:rPr lang="en-US" dirty="0"/>
              <a:t>Rate of genetic recombination</a:t>
            </a:r>
          </a:p>
          <a:p>
            <a:pPr lvl="1"/>
            <a:r>
              <a:rPr lang="en-US" dirty="0"/>
              <a:t>Mutation rate</a:t>
            </a:r>
          </a:p>
          <a:p>
            <a:pPr lvl="1"/>
            <a:r>
              <a:rPr lang="en-US" dirty="0"/>
              <a:t>Genetic drift</a:t>
            </a:r>
          </a:p>
          <a:p>
            <a:pPr lvl="1"/>
            <a:r>
              <a:rPr lang="en-US" dirty="0"/>
              <a:t>Mating </a:t>
            </a:r>
          </a:p>
          <a:p>
            <a:pPr lvl="1"/>
            <a:r>
              <a:rPr lang="en-US" dirty="0"/>
              <a:t>Population structure</a:t>
            </a:r>
          </a:p>
          <a:p>
            <a:pPr lvl="1"/>
            <a:r>
              <a:rPr lang="en-US" dirty="0"/>
              <a:t>Genetic linkage</a:t>
            </a:r>
          </a:p>
        </p:txBody>
      </p:sp>
    </p:spTree>
    <p:extLst>
      <p:ext uri="{BB962C8B-B14F-4D97-AF65-F5344CB8AC3E}">
        <p14:creationId xmlns:p14="http://schemas.microsoft.com/office/powerpoint/2010/main" val="248145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415D-3B30-604A-9B97-6098A14F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60D02-D154-B647-A652-C590006CF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frequency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allele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frequency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allele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frequency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AB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haplotype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occurrence of one allele does not affect another, they are independent: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Coefficient of LD: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LD occurs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60D02-D154-B647-A652-C590006CF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11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BEC1-D8B6-BE48-8B20-396F3F34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find SNP-trait associations?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A17F453A-69F7-964C-BFAD-7E6BD8A1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81200"/>
            <a:ext cx="91440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8D6DC76-DCC9-3F47-ABCE-6F8792DA5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4343400"/>
            <a:ext cx="91440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  <a:p>
            <a:pPr algn="l" rtl="0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he-IL" sz="1600" dirty="0">
                <a:latin typeface="Courier New" panose="02070309020205020404" pitchFamily="49" charset="0"/>
              </a:rPr>
              <a:t>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he-IL" sz="1600" dirty="0">
                <a:latin typeface="Courier New" panose="02070309020205020404" pitchFamily="49" charset="0"/>
              </a:rPr>
              <a:t>GTCGACA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GTATAG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CTACATGAGATC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ACATGAGATC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GTAGAGC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600" dirty="0">
                <a:latin typeface="Courier New" panose="02070309020205020404" pitchFamily="49" charset="0"/>
              </a:rPr>
              <a:t>GTGAGATC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he-IL" sz="1600" dirty="0">
                <a:latin typeface="Courier New" panose="02070309020205020404" pitchFamily="49" charset="0"/>
              </a:rPr>
              <a:t>ACATGATAG</a:t>
            </a:r>
            <a:r>
              <a:rPr lang="en-US" altLang="he-IL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he-IL" sz="1600" dirty="0">
                <a:latin typeface="Courier New" panose="02070309020205020404" pitchFamily="49" charset="0"/>
              </a:rPr>
              <a:t>C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20F5428-1E80-C042-A847-E9CE37DC3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0"/>
            <a:ext cx="1195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he-IL" sz="2400" b="1" dirty="0">
                <a:latin typeface="Arial" panose="020B0604020202020204" pitchFamily="34" charset="0"/>
              </a:rPr>
              <a:t>Cases: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1C63B27-A0B6-E34D-8D3C-CF82ED1D3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86200"/>
            <a:ext cx="153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he-IL" sz="2400" b="1" dirty="0">
                <a:latin typeface="Arial" panose="020B0604020202020204" pitchFamily="34" charset="0"/>
              </a:rPr>
              <a:t>Controls: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6074DD40-B322-5642-B05C-C924EAC45DE2}"/>
              </a:ext>
            </a:extLst>
          </p:cNvPr>
          <p:cNvGrpSpPr>
            <a:grpSpLocks/>
          </p:cNvGrpSpPr>
          <p:nvPr/>
        </p:nvGrpSpPr>
        <p:grpSpPr bwMode="auto">
          <a:xfrm>
            <a:off x="6972300" y="1905000"/>
            <a:ext cx="3108325" cy="4330700"/>
            <a:chOff x="3408" y="1536"/>
            <a:chExt cx="1958" cy="2728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2189EE1C-EB30-8645-9675-D639EE78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36"/>
              <a:ext cx="144" cy="1248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he-IL" altLang="he-IL" sz="2400" b="1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BA4F697-76F0-594B-AB94-4C618ED71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016"/>
              <a:ext cx="144" cy="1248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he-IL" altLang="he-IL" sz="2400" b="1" dirty="0">
                <a:latin typeface="Arial" panose="020B0604020202020204" pitchFamily="34" charset="0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3331BFA7-FCC3-6645-BB30-C444AAB0A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2771"/>
              <a:ext cx="1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 rtl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he-IL" sz="2400" dirty="0">
                  <a:latin typeface="Arial" panose="020B0604020202020204" pitchFamily="34" charset="0"/>
                </a:rPr>
                <a:t>Associated SNP</a:t>
              </a:r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B941B06C-A894-084E-A64D-BB27C6CDB7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900000">
              <a:off x="3600" y="2784"/>
              <a:ext cx="240" cy="119"/>
            </a:xfrm>
            <a:prstGeom prst="rightArrow">
              <a:avLst>
                <a:gd name="adj1" fmla="val 50000"/>
                <a:gd name="adj2" fmla="val 5042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he-IL" altLang="he-IL" sz="2400" b="1" dirty="0">
                <a:latin typeface="Arial" panose="020B0604020202020204" pitchFamily="34" charset="0"/>
              </a:endParaRPr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A538364B-787D-8C44-9A78-81B105C78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58152">
              <a:off x="3600" y="2928"/>
              <a:ext cx="240" cy="119"/>
            </a:xfrm>
            <a:prstGeom prst="rightArrow">
              <a:avLst>
                <a:gd name="adj1" fmla="val 50000"/>
                <a:gd name="adj2" fmla="val 5042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he-IL" altLang="he-IL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4E657F1-9C2E-624E-BE67-9C2845DC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Introduction to Genome Wide Association Studies, </a:t>
            </a:r>
            <a:r>
              <a:rPr lang="en-US" dirty="0" err="1"/>
              <a:t>Saharon</a:t>
            </a:r>
            <a:r>
              <a:rPr lang="en-US" dirty="0"/>
              <a:t> Rosset, Tel Aviv University</a:t>
            </a:r>
          </a:p>
        </p:txBody>
      </p:sp>
    </p:spTree>
    <p:extLst>
      <p:ext uri="{BB962C8B-B14F-4D97-AF65-F5344CB8AC3E}">
        <p14:creationId xmlns:p14="http://schemas.microsoft.com/office/powerpoint/2010/main" val="20794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6654-06BB-8E44-B5D5-5EC29B53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GWAS done?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36101-A20E-B643-99A2-C8C092B8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8CD08-0E45-5949-B98C-B4062F82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Consortium, T. W. T. C. C. Genome-wide association study of 14,000 cases of seven common diseases and 3,000 shared controls. Nature 447, 661–678 (2007). 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/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Case-control studies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Genotype all individuals for majority of common known SNPs (typically ~10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 or more)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Determine if per SNP allele frequency differs significantly between case and control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Effect sizes typically reported as odds ratio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P-value for significance of OR typically calculated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-test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blipFill>
                <a:blip r:embed="rId3"/>
                <a:stretch>
                  <a:fillRect l="-2618" t="-1761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051ED25-27EE-7142-BC70-8566BF0564B5}"/>
              </a:ext>
            </a:extLst>
          </p:cNvPr>
          <p:cNvSpPr/>
          <p:nvPr/>
        </p:nvSpPr>
        <p:spPr>
          <a:xfrm>
            <a:off x="6639984" y="3185652"/>
            <a:ext cx="4578622" cy="245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4847D-6CCF-2E4D-AB62-F0A8CA2431D0}"/>
              </a:ext>
            </a:extLst>
          </p:cNvPr>
          <p:cNvSpPr/>
          <p:nvPr/>
        </p:nvSpPr>
        <p:spPr>
          <a:xfrm>
            <a:off x="2972552" y="1775767"/>
            <a:ext cx="3411407" cy="3985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5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6654-06BB-8E44-B5D5-5EC29B53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GWAS done?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36101-A20E-B643-99A2-C8C092B8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8CD08-0E45-5949-B98C-B4062F82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Consortium, T. W. T. C. C. Genome-wide association study of 14,000 cases of seven common diseases and 3,000 shared controls. Nature 447, 661–678 (2007). 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/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Case-control studies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Genotype all individuals for majority of common known SNPs (typically ~10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 or more)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Determine if per SNP allele frequency differs significantly between case and control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Effect sizes typically reported as odds ratio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P-value for significance of OR typically calculated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-test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blipFill>
                <a:blip r:embed="rId3"/>
                <a:stretch>
                  <a:fillRect l="-2618" t="-1761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0300334-866C-844B-B9E2-49E3AD59E26C}"/>
              </a:ext>
            </a:extLst>
          </p:cNvPr>
          <p:cNvSpPr/>
          <p:nvPr/>
        </p:nvSpPr>
        <p:spPr>
          <a:xfrm>
            <a:off x="6639984" y="4090218"/>
            <a:ext cx="4578622" cy="1553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982AF-80F8-5044-B35F-F2E2070E4E6E}"/>
              </a:ext>
            </a:extLst>
          </p:cNvPr>
          <p:cNvSpPr/>
          <p:nvPr/>
        </p:nvSpPr>
        <p:spPr>
          <a:xfrm>
            <a:off x="2959508" y="5147290"/>
            <a:ext cx="2625215" cy="6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9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6654-06BB-8E44-B5D5-5EC29B53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GWAS done?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36101-A20E-B643-99A2-C8C092B8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8CD08-0E45-5949-B98C-B4062F82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Consortium, T. W. T. C. C. Genome-wide association study of 14,000 cases of seven common diseases and 3,000 shared controls. Nature 447, 661–678 (2007). 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/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Case-control studies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Genotype all individuals for majority of common known SNPs (typically ~10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 or more)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Determine if per SNP allele frequency differs significantly between case and control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Effect sizes typically reported as odds ratio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P-value for significance of OR typically calculated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-test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blipFill>
                <a:blip r:embed="rId3"/>
                <a:stretch>
                  <a:fillRect l="-2618" t="-1761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3643D70-34B6-8F4D-B08B-C289B73546E0}"/>
              </a:ext>
            </a:extLst>
          </p:cNvPr>
          <p:cNvSpPr/>
          <p:nvPr/>
        </p:nvSpPr>
        <p:spPr>
          <a:xfrm>
            <a:off x="6639984" y="4670322"/>
            <a:ext cx="4578622" cy="973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1D12BD-ADF6-384A-AE78-A741F44438AE}"/>
              </a:ext>
            </a:extLst>
          </p:cNvPr>
          <p:cNvSpPr/>
          <p:nvPr/>
        </p:nvSpPr>
        <p:spPr>
          <a:xfrm>
            <a:off x="2959508" y="5147290"/>
            <a:ext cx="2625215" cy="6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5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6654-06BB-8E44-B5D5-5EC29B53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GWAS done?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36101-A20E-B643-99A2-C8C092B8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8CD08-0E45-5949-B98C-B4062F82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Consortium, T. W. T. C. C. Genome-wide association study of 14,000 cases of seven common diseases and 3,000 shared controls. Nature 447, 661–678 (2007). 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/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Case-control studies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Genotype all individuals for majority of common known SNPs (typically ~10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 or more)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Determine if per SNP allele frequency differs significantly between case and control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Effect sizes typically reported as odds ratio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P-value for significance of OR typically calculated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-test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C39C6-E6ED-804F-9F71-21B1C53D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75768"/>
                <a:ext cx="4834647" cy="3600986"/>
              </a:xfrm>
              <a:prstGeom prst="rect">
                <a:avLst/>
              </a:prstGeom>
              <a:blipFill>
                <a:blip r:embed="rId3"/>
                <a:stretch>
                  <a:fillRect l="-2618" t="-1761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96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EF4E-BFDA-1245-A00F-E07060AB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GWAS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E62D-4B36-FC45-AC33-C32A52A8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Manhattan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82B4B-8DA8-7C43-8E63-0A11E929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43894"/>
            <a:ext cx="5486400" cy="41148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E677E-F253-CB4A-95E8-EDB7E1FA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http://</a:t>
            </a:r>
            <a:r>
              <a:rPr lang="en-US" dirty="0" err="1"/>
              <a:t>www.gettinggeneticsdone.com</a:t>
            </a:r>
            <a:r>
              <a:rPr lang="en-US" dirty="0"/>
              <a:t>/2014/05/qqman-r-package-for-qq-and-manhattan-plots-for-gwas-results.html</a:t>
            </a:r>
          </a:p>
        </p:txBody>
      </p:sp>
    </p:spTree>
    <p:extLst>
      <p:ext uri="{BB962C8B-B14F-4D97-AF65-F5344CB8AC3E}">
        <p14:creationId xmlns:p14="http://schemas.microsoft.com/office/powerpoint/2010/main" val="84778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EF4E-BFDA-1245-A00F-E07060AB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GWAS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E62D-4B36-FC45-AC33-C32A52A8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Manhattan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82B4B-8DA8-7C43-8E63-0A11E929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43894"/>
            <a:ext cx="5486400" cy="41148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E677E-F253-CB4A-95E8-EDB7E1FA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http://</a:t>
            </a:r>
            <a:r>
              <a:rPr lang="en-US" dirty="0" err="1"/>
              <a:t>www.gettinggeneticsdone.com</a:t>
            </a:r>
            <a:r>
              <a:rPr lang="en-US" dirty="0"/>
              <a:t>/2014/05/qqman-r-package-for-qq-and-manhattan-plots-for-gwas-results.html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19AED9-3C3F-EC41-BEFE-B7FC4E007782}"/>
              </a:ext>
            </a:extLst>
          </p:cNvPr>
          <p:cNvCxnSpPr/>
          <p:nvPr/>
        </p:nvCxnSpPr>
        <p:spPr>
          <a:xfrm flipH="1">
            <a:off x="7020232" y="2359741"/>
            <a:ext cx="619433" cy="4719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8E90BB-971C-F84A-9E76-8E807180DAF4}"/>
                  </a:ext>
                </a:extLst>
              </p:cNvPr>
              <p:cNvSpPr txBox="1"/>
              <p:nvPr/>
            </p:nvSpPr>
            <p:spPr>
              <a:xfrm>
                <a:off x="7108722" y="1740120"/>
                <a:ext cx="2330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Genome-wide significance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8E90BB-971C-F84A-9E76-8E807180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722" y="1740120"/>
                <a:ext cx="2330245" cy="923330"/>
              </a:xfrm>
              <a:prstGeom prst="rect">
                <a:avLst/>
              </a:prstGeom>
              <a:blipFill>
                <a:blip r:embed="rId3"/>
                <a:stretch>
                  <a:fillRect t="-2703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B2F009-87D4-5441-95A7-E3CB4BEF0835}"/>
              </a:ext>
            </a:extLst>
          </p:cNvPr>
          <p:cNvCxnSpPr/>
          <p:nvPr/>
        </p:nvCxnSpPr>
        <p:spPr>
          <a:xfrm flipH="1">
            <a:off x="8185354" y="3242288"/>
            <a:ext cx="619433" cy="4719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3D4A2-49C7-CD46-91C0-7B9708998584}"/>
                  </a:ext>
                </a:extLst>
              </p:cNvPr>
              <p:cNvSpPr txBox="1"/>
              <p:nvPr/>
            </p:nvSpPr>
            <p:spPr>
              <a:xfrm>
                <a:off x="8495070" y="2876370"/>
                <a:ext cx="2330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Statistical significance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3D4A2-49C7-CD46-91C0-7B970899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0" y="2876370"/>
                <a:ext cx="2330245" cy="646331"/>
              </a:xfrm>
              <a:prstGeom prst="rect">
                <a:avLst/>
              </a:prstGeom>
              <a:blipFill>
                <a:blip r:embed="rId4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92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D66D-0379-574D-AEC5-B904502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BFE5-193E-974D-86A9-B331C84E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measure associations between genetic polymorphisms (SNPs) and a heritable trait (e.g. height, type-I diabetes, schizophrenia, etc.)</a:t>
            </a:r>
          </a:p>
          <a:p>
            <a:r>
              <a:rPr lang="en-US" dirty="0"/>
              <a:t>Identify genes/regions involved in driving certain phenotypes</a:t>
            </a:r>
          </a:p>
          <a:p>
            <a:r>
              <a:rPr lang="en-US" dirty="0"/>
              <a:t>Generate insights into genetic architecture of phenotype</a:t>
            </a:r>
          </a:p>
          <a:p>
            <a:pPr lvl="1"/>
            <a:r>
              <a:rPr lang="en-US" dirty="0"/>
              <a:t>Are many small genetic effects dispersed throughout the genome?</a:t>
            </a:r>
          </a:p>
          <a:p>
            <a:pPr lvl="1"/>
            <a:r>
              <a:rPr lang="en-US" dirty="0"/>
              <a:t>Are a few large effects concentrated in one specific area? (MHC)</a:t>
            </a:r>
          </a:p>
          <a:p>
            <a:r>
              <a:rPr lang="en-US" dirty="0"/>
              <a:t>Provides data to build models for predicting phenotype from genotype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4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8BD6-94E1-3A4F-9456-5F36B3F1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multiple testing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3A9E7-7666-E041-B2E1-2775FFE79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Family-wise error rate (FWER): Type I error, probability of false discovery</a:t>
                </a:r>
              </a:p>
              <a:p>
                <a:r>
                  <a:rPr lang="en-US" dirty="0"/>
                  <a:t>Bonferroni 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SNPs in a GWAS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Generally accepted genome-wide significance threshold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3A9E7-7666-E041-B2E1-2775FFE79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EB99DE-1456-B742-8928-D54611FC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98" y="4482279"/>
            <a:ext cx="6106004" cy="15570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5A7C4D-EDB8-4C4A-A3BE-BCA90B15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/questions/229193/whats-wrong-with-multiple-testing-correction-compared-to-joint-tests</a:t>
            </a:r>
          </a:p>
        </p:txBody>
      </p:sp>
    </p:spTree>
    <p:extLst>
      <p:ext uri="{BB962C8B-B14F-4D97-AF65-F5344CB8AC3E}">
        <p14:creationId xmlns:p14="http://schemas.microsoft.com/office/powerpoint/2010/main" val="241085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71C3-045D-C047-A7B4-CD7EDC7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E065D-7DEC-6B48-8027-B0FAACD7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1062" cy="4351338"/>
          </a:xfrm>
        </p:spPr>
        <p:txBody>
          <a:bodyPr/>
          <a:lstStyle/>
          <a:p>
            <a:r>
              <a:rPr lang="en-US" dirty="0"/>
              <a:t>Account for potentially confounding variables resulting in systematic differences in allele frequencies between subpopulations</a:t>
            </a:r>
          </a:p>
          <a:p>
            <a:pPr lvl="1"/>
            <a:r>
              <a:rPr lang="en-US" dirty="0"/>
              <a:t>Sex, age, geographic/ethnic background</a:t>
            </a:r>
          </a:p>
          <a:p>
            <a:r>
              <a:rPr lang="en-US" dirty="0"/>
              <a:t>Can imply association actually due to underlying population structure</a:t>
            </a:r>
          </a:p>
          <a:p>
            <a:r>
              <a:rPr lang="en-US" dirty="0"/>
              <a:t>PCA commonly used for population stratification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A7C42-B35A-4248-97E0-CF13264FC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4"/>
          <a:stretch/>
        </p:blipFill>
        <p:spPr>
          <a:xfrm>
            <a:off x="7325031" y="1825625"/>
            <a:ext cx="4196327" cy="34671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18DE1-48EC-3040-8E1A-18983D12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 err="1"/>
              <a:t>Novembre</a:t>
            </a:r>
            <a:r>
              <a:rPr lang="en-US" dirty="0"/>
              <a:t>, J. et al. Genes mirror geography within Europe. Nature 456, 98–101 (2008).
</a:t>
            </a:r>
          </a:p>
        </p:txBody>
      </p:sp>
    </p:spTree>
    <p:extLst>
      <p:ext uri="{BB962C8B-B14F-4D97-AF65-F5344CB8AC3E}">
        <p14:creationId xmlns:p14="http://schemas.microsoft.com/office/powerpoint/2010/main" val="335810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20C6-9A3F-E14C-BC39-C86D53CC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genotypes,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03ED9-745C-C048-B50D-DA50B4D4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Genotyping arrays examine tagged SNPs and do not directly genotype all variation in the genome</a:t>
            </a:r>
          </a:p>
          <a:p>
            <a:r>
              <a:rPr lang="en-US" dirty="0"/>
              <a:t>Imputation is used to infer initially untyped genetic variants </a:t>
            </a:r>
          </a:p>
          <a:p>
            <a:r>
              <a:rPr lang="en-US" dirty="0"/>
              <a:t>Infer from haplotypes derived from reference genomes with denser genotyping</a:t>
            </a:r>
          </a:p>
          <a:p>
            <a:r>
              <a:rPr lang="en-US" dirty="0"/>
              <a:t>Boosts coverage of genomic variation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1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20C6-9A3F-E14C-BC39-C86D53CC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genotypes, more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CEA50-25B8-CC46-ABB0-B5DDFCC3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690688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1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4061-E5DA-0D4E-BDB9-DC8B051F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789"/>
            <a:ext cx="10515600" cy="1325563"/>
          </a:xfrm>
        </p:spPr>
        <p:txBody>
          <a:bodyPr/>
          <a:lstStyle/>
          <a:p>
            <a:r>
              <a:rPr lang="en-US" dirty="0"/>
              <a:t>How well does GWAS explain heritability?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3A5E6-3EEC-884F-9B68-EB1F56022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 so good!</a:t>
                </a:r>
              </a:p>
              <a:p>
                <a:r>
                  <a:rPr lang="en-US" dirty="0"/>
                  <a:t>Twin and family studies show that ~80% of variance in height is hereditary</a:t>
                </a:r>
              </a:p>
              <a:p>
                <a:r>
                  <a:rPr lang="en-US" dirty="0"/>
                  <a:t>Height GWAS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&gt;40,000</m:t>
                    </m:r>
                  </m:oMath>
                </a14:m>
                <a:r>
                  <a:rPr lang="en-US" dirty="0"/>
                  <a:t>) showed that SNPs only explained ~10%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3A5E6-3EEC-884F-9B68-EB1F56022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4061-E5DA-0D4E-BDB9-DC8B051F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789"/>
            <a:ext cx="10515600" cy="1325563"/>
          </a:xfrm>
        </p:spPr>
        <p:txBody>
          <a:bodyPr/>
          <a:lstStyle/>
          <a:p>
            <a:r>
              <a:rPr lang="en-US" dirty="0"/>
              <a:t>How well does GWAS explain heritability?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086447-1142-D348-A69C-9DB511F6C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025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WTCCC study of seven diseases on 14,000 cases and 3,000 shared controls found only 13 genome-wide significant findings</a:t>
            </a:r>
          </a:p>
        </p:txBody>
      </p:sp>
      <p:pic>
        <p:nvPicPr>
          <p:cNvPr id="6" name="Picture 2" descr="http://www.nature.com/nature/journal/v447/n7145/images/nature05911-f4.2.jpg">
            <a:extLst>
              <a:ext uri="{FF2B5EF4-FFF2-40B4-BE49-F238E27FC236}">
                <a16:creationId xmlns:a16="http://schemas.microsoft.com/office/drawing/2014/main" id="{CECE5B5C-BCEC-3E43-978B-5EE0A992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0806" y="1875069"/>
            <a:ext cx="4221381" cy="4252449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11CEBD-8F15-464D-B971-21DD1638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8747"/>
            <a:ext cx="12192000" cy="365125"/>
          </a:xfrm>
        </p:spPr>
        <p:txBody>
          <a:bodyPr/>
          <a:lstStyle/>
          <a:p>
            <a:r>
              <a:rPr lang="en-US" dirty="0"/>
              <a:t>1.Consortium, T. W. T. C. C. Genome-wide association study of 14,000 cases of seven common diseases and 3,000 shared controls. Nature 447, 661–678 (2007).
</a:t>
            </a:r>
          </a:p>
        </p:txBody>
      </p:sp>
    </p:spTree>
    <p:extLst>
      <p:ext uri="{BB962C8B-B14F-4D97-AF65-F5344CB8AC3E}">
        <p14:creationId xmlns:p14="http://schemas.microsoft.com/office/powerpoint/2010/main" val="315834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9BED-6937-3F4E-9572-C18EA59A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missing heritability?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4B956E-06F4-EF4D-8E70-6914C052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8767" y="1690688"/>
            <a:ext cx="5694465" cy="4566540"/>
          </a:xfrm>
        </p:spPr>
      </p:pic>
    </p:spTree>
    <p:extLst>
      <p:ext uri="{BB962C8B-B14F-4D97-AF65-F5344CB8AC3E}">
        <p14:creationId xmlns:p14="http://schemas.microsoft.com/office/powerpoint/2010/main" val="275498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2DB9-3C38-2547-9479-EB9B31B3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missing heritability?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6C5BC-6F91-C94C-85D9-E949AD7E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pPr lvl="1"/>
            <a:r>
              <a:rPr lang="en-US" dirty="0"/>
              <a:t>Rare variants not included in GWAS</a:t>
            </a:r>
          </a:p>
          <a:p>
            <a:pPr lvl="1"/>
            <a:r>
              <a:rPr lang="en-US" dirty="0"/>
              <a:t>Complex associations/epistasis</a:t>
            </a:r>
          </a:p>
          <a:p>
            <a:pPr lvl="1"/>
            <a:r>
              <a:rPr lang="en-US" dirty="0"/>
              <a:t>Lack of statistical power – low effect sizes could be due to lack of data</a:t>
            </a:r>
          </a:p>
          <a:p>
            <a:pPr lvl="1"/>
            <a:r>
              <a:rPr lang="en-US" dirty="0"/>
              <a:t>Epigenetic effects actually drive heritability?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4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980C-8F69-524B-AF4F-1ACF35CF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risk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D61C7-879A-7443-937F-FA19222D8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GWAS can be used to predict individual susceptibility to disease</a:t>
                </a:r>
              </a:p>
              <a:p>
                <a:pPr lvl="1"/>
                <a:r>
                  <a:rPr lang="en-US" dirty="0"/>
                  <a:t>Enable more aggressive screening and preventative treatment</a:t>
                </a:r>
              </a:p>
              <a:p>
                <a:r>
                  <a:rPr lang="en-US" dirty="0"/>
                  <a:t>Polygenic risk scores</a:t>
                </a:r>
              </a:p>
              <a:p>
                <a:pPr lvl="1"/>
                <a:r>
                  <a:rPr lang="en-US" dirty="0"/>
                  <a:t>Based on variation in multiple genetic loci and their associated weights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isk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effect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genotype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locus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D61C7-879A-7443-937F-FA19222D8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DEFC-19AC-5C4D-9977-8C9DDEC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short…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2F3BA-03C6-E441-8CBA-EF0C6DBB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applications!</a:t>
            </a:r>
          </a:p>
          <a:p>
            <a:r>
              <a:rPr lang="en-US" dirty="0"/>
              <a:t>Still a lot of questions to answer</a:t>
            </a:r>
          </a:p>
        </p:txBody>
      </p:sp>
    </p:spTree>
    <p:extLst>
      <p:ext uri="{BB962C8B-B14F-4D97-AF65-F5344CB8AC3E}">
        <p14:creationId xmlns:p14="http://schemas.microsoft.com/office/powerpoint/2010/main" val="71438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relevant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  <a:p>
            <a:r>
              <a:rPr lang="en-US" dirty="0"/>
              <a:t>Allele vs. locus</a:t>
            </a:r>
          </a:p>
          <a:p>
            <a:r>
              <a:rPr lang="en-US" dirty="0"/>
              <a:t>Haplotype</a:t>
            </a:r>
          </a:p>
          <a:p>
            <a:r>
              <a:rPr lang="en-US" dirty="0"/>
              <a:t>Linkage disequilibrium (LD)</a:t>
            </a:r>
          </a:p>
        </p:txBody>
      </p:sp>
    </p:spTree>
    <p:extLst>
      <p:ext uri="{BB962C8B-B14F-4D97-AF65-F5344CB8AC3E}">
        <p14:creationId xmlns:p14="http://schemas.microsoft.com/office/powerpoint/2010/main" val="234154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8A0F-41A5-EF4D-8DB9-58CDC73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232A-5A8B-424F-8203-4F7E6FBD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relevant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vs. locus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Haplotype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Linkage disequilibrium (LD)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90ACB-8E70-8D4F-867A-C89F7E0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97" y="2930012"/>
            <a:ext cx="4723703" cy="29790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5AF1C-2ABE-4F42-A930-5402EC5F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https://</a:t>
            </a:r>
            <a:r>
              <a:rPr lang="en-US" dirty="0" err="1"/>
              <a:t>atlasofscience.org</a:t>
            </a:r>
            <a:r>
              <a:rPr lang="en-US" dirty="0"/>
              <a:t>/single-nucleotide-polymorphisms-as-genomic-markers-for-high-throughput-pharmacogenomic-studies/</a:t>
            </a:r>
          </a:p>
        </p:txBody>
      </p:sp>
    </p:spTree>
    <p:extLst>
      <p:ext uri="{BB962C8B-B14F-4D97-AF65-F5344CB8AC3E}">
        <p14:creationId xmlns:p14="http://schemas.microsoft.com/office/powerpoint/2010/main" val="76379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in a single nucleotide at a specific position in the genome</a:t>
            </a:r>
          </a:p>
          <a:p>
            <a:r>
              <a:rPr lang="en-US" dirty="0"/>
              <a:t>Present to some appreciable degree within a population (e.g. &gt;1%)</a:t>
            </a:r>
          </a:p>
          <a:p>
            <a:r>
              <a:rPr lang="en-US" dirty="0"/>
              <a:t>Drives differences in disease susceptibility</a:t>
            </a:r>
          </a:p>
          <a:p>
            <a:r>
              <a:rPr lang="en-US" dirty="0"/>
              <a:t>Single nucleotide variant (SNV) is like a SNP </a:t>
            </a:r>
            <a:r>
              <a:rPr lang="en-US" u="sng" dirty="0"/>
              <a:t>without</a:t>
            </a:r>
            <a:r>
              <a:rPr lang="en-US" dirty="0"/>
              <a:t> limitations on frequency and can arise in </a:t>
            </a:r>
            <a:r>
              <a:rPr lang="en-US" b="1" dirty="0"/>
              <a:t>somatic</a:t>
            </a:r>
            <a:r>
              <a:rPr lang="en-US" dirty="0"/>
              <a:t> cells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relevant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Single nucleotide polymorphism (SNP)</a:t>
            </a:r>
          </a:p>
          <a:p>
            <a:r>
              <a:rPr lang="en-US" dirty="0"/>
              <a:t>Allele vs. locus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Haplotype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Linkage disequilibrium (LD)</a:t>
            </a:r>
          </a:p>
        </p:txBody>
      </p:sp>
    </p:spTree>
    <p:extLst>
      <p:ext uri="{BB962C8B-B14F-4D97-AF65-F5344CB8AC3E}">
        <p14:creationId xmlns:p14="http://schemas.microsoft.com/office/powerpoint/2010/main" val="47482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0F11-9CC7-D042-840E-6137D216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vs. locus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7AC00-7AE2-A440-AF17-1DA60CF3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Allele: variant of a gene</a:t>
            </a:r>
          </a:p>
          <a:p>
            <a:pPr lvl="1"/>
            <a:r>
              <a:rPr lang="en-US" dirty="0"/>
              <a:t>Each cell has two (one per parent) </a:t>
            </a:r>
          </a:p>
          <a:p>
            <a:r>
              <a:rPr lang="en-US" dirty="0"/>
              <a:t>Locus: location on a chromosome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A751E-64F8-2743-929E-541C26BA2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46"/>
          <a:stretch/>
        </p:blipFill>
        <p:spPr>
          <a:xfrm>
            <a:off x="2844800" y="3418194"/>
            <a:ext cx="6502400" cy="27587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0AB7-CAE7-BD43-8F55-7206A1EA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l"/>
            <a:r>
              <a:rPr lang="en-US" dirty="0"/>
              <a:t>https://</a:t>
            </a:r>
            <a:r>
              <a:rPr lang="en-US" dirty="0" err="1"/>
              <a:t>www.differencebtw.com</a:t>
            </a:r>
            <a:r>
              <a:rPr lang="en-US" dirty="0"/>
              <a:t>/difference-between-allele-and-locus/</a:t>
            </a:r>
          </a:p>
        </p:txBody>
      </p:sp>
    </p:spTree>
    <p:extLst>
      <p:ext uri="{BB962C8B-B14F-4D97-AF65-F5344CB8AC3E}">
        <p14:creationId xmlns:p14="http://schemas.microsoft.com/office/powerpoint/2010/main" val="391646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A87-D6EE-3744-9C25-94D09B0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relevant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1E83-7AC6-784F-8247-BC736148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Single nucleotide polymorphism (SNP)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vs. locus</a:t>
            </a:r>
          </a:p>
          <a:p>
            <a:r>
              <a:rPr lang="en-US" dirty="0"/>
              <a:t>Haplotype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Linkage disequilibrium (LD)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48C2F-ABFE-FB45-ADDC-2F162E61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35" y="2836863"/>
            <a:ext cx="405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9264-F18C-4843-840A-B75CA01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44E7-0298-554C-B257-180ACE3F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of sequential SNP alleles that tend to occur together on a chromosome</a:t>
            </a:r>
          </a:p>
          <a:p>
            <a:r>
              <a:rPr lang="en-US" dirty="0"/>
              <a:t>Recombination is rare due to tight linkage</a:t>
            </a:r>
          </a:p>
          <a:p>
            <a:r>
              <a:rPr lang="en-US" dirty="0"/>
              <a:t>Identifying the statistical associations between SNPs in a haplotype can be used to predict nearby sites given a few alleles</a:t>
            </a:r>
          </a:p>
        </p:txBody>
      </p:sp>
    </p:spTree>
    <p:extLst>
      <p:ext uri="{BB962C8B-B14F-4D97-AF65-F5344CB8AC3E}">
        <p14:creationId xmlns:p14="http://schemas.microsoft.com/office/powerpoint/2010/main" val="214460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1228</Words>
  <Application>Microsoft Macintosh PowerPoint</Application>
  <PresentationFormat>Widescreen</PresentationFormat>
  <Paragraphs>172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Introduction to Genome-Wide Association Studies</vt:lpstr>
      <vt:lpstr>What is GWAS?</vt:lpstr>
      <vt:lpstr>Some basic relevant terms</vt:lpstr>
      <vt:lpstr>Some basic relevant terms</vt:lpstr>
      <vt:lpstr>SNPs</vt:lpstr>
      <vt:lpstr>Some basic relevant terms</vt:lpstr>
      <vt:lpstr>Allele vs. locus</vt:lpstr>
      <vt:lpstr>Some basic relevant terms</vt:lpstr>
      <vt:lpstr>Haplotype</vt:lpstr>
      <vt:lpstr>Some basic relevant terms</vt:lpstr>
      <vt:lpstr>Linkage disequilibrium</vt:lpstr>
      <vt:lpstr>Linkage disequilibrium</vt:lpstr>
      <vt:lpstr>How do you find SNP-trait associations?</vt:lpstr>
      <vt:lpstr>How is GWAS done?</vt:lpstr>
      <vt:lpstr>How is GWAS done?</vt:lpstr>
      <vt:lpstr>How is GWAS done?</vt:lpstr>
      <vt:lpstr>How is GWAS done?</vt:lpstr>
      <vt:lpstr>Visualizing GWAS results</vt:lpstr>
      <vt:lpstr>Visualizing GWAS results</vt:lpstr>
      <vt:lpstr>The multiple testing problem</vt:lpstr>
      <vt:lpstr>Population stratification</vt:lpstr>
      <vt:lpstr>More genotypes, more information</vt:lpstr>
      <vt:lpstr>More genotypes, more information</vt:lpstr>
      <vt:lpstr>How well does GWAS explain heritability?</vt:lpstr>
      <vt:lpstr>How well does GWAS explain heritability?</vt:lpstr>
      <vt:lpstr>Where is the missing heritability?</vt:lpstr>
      <vt:lpstr>Where is the missing heritability?</vt:lpstr>
      <vt:lpstr>Genetic risk prediction</vt:lpstr>
      <vt:lpstr>In short…</vt:lpstr>
      <vt:lpstr>Let’s give it a try!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Genome-Wide Association Studies</dc:title>
  <dc:creator>Jessica L Zhou</dc:creator>
  <cp:lastModifiedBy>Jessica L Zhou</cp:lastModifiedBy>
  <cp:revision>35</cp:revision>
  <dcterms:created xsi:type="dcterms:W3CDTF">2018-09-10T20:32:06Z</dcterms:created>
  <dcterms:modified xsi:type="dcterms:W3CDTF">2018-09-14T17:04:28Z</dcterms:modified>
</cp:coreProperties>
</file>